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6"/>
  </p:notesMasterIdLst>
  <p:sldIdLst>
    <p:sldId id="256" r:id="rId5"/>
    <p:sldId id="421" r:id="rId6"/>
    <p:sldId id="286" r:id="rId7"/>
    <p:sldId id="320" r:id="rId8"/>
    <p:sldId id="385" r:id="rId9"/>
    <p:sldId id="383" r:id="rId10"/>
    <p:sldId id="384" r:id="rId11"/>
    <p:sldId id="363" r:id="rId12"/>
    <p:sldId id="358" r:id="rId13"/>
    <p:sldId id="359" r:id="rId14"/>
    <p:sldId id="392" r:id="rId15"/>
    <p:sldId id="360" r:id="rId16"/>
    <p:sldId id="361" r:id="rId17"/>
    <p:sldId id="362" r:id="rId18"/>
    <p:sldId id="401" r:id="rId19"/>
    <p:sldId id="311" r:id="rId20"/>
    <p:sldId id="321" r:id="rId21"/>
    <p:sldId id="323" r:id="rId22"/>
    <p:sldId id="271" r:id="rId23"/>
    <p:sldId id="258" r:id="rId24"/>
    <p:sldId id="314" r:id="rId25"/>
    <p:sldId id="315" r:id="rId26"/>
    <p:sldId id="317" r:id="rId27"/>
    <p:sldId id="318" r:id="rId28"/>
    <p:sldId id="374" r:id="rId29"/>
    <p:sldId id="319" r:id="rId30"/>
    <p:sldId id="322" r:id="rId31"/>
    <p:sldId id="272" r:id="rId32"/>
    <p:sldId id="386" r:id="rId33"/>
    <p:sldId id="260" r:id="rId34"/>
    <p:sldId id="324" r:id="rId35"/>
    <p:sldId id="325" r:id="rId36"/>
    <p:sldId id="326" r:id="rId37"/>
    <p:sldId id="327" r:id="rId38"/>
    <p:sldId id="328" r:id="rId39"/>
    <p:sldId id="329" r:id="rId40"/>
    <p:sldId id="330" r:id="rId41"/>
    <p:sldId id="334" r:id="rId42"/>
    <p:sldId id="335" r:id="rId43"/>
    <p:sldId id="331" r:id="rId44"/>
    <p:sldId id="332" r:id="rId45"/>
    <p:sldId id="333" r:id="rId46"/>
    <p:sldId id="336" r:id="rId47"/>
    <p:sldId id="337" r:id="rId48"/>
    <p:sldId id="338" r:id="rId49"/>
    <p:sldId id="301" r:id="rId50"/>
    <p:sldId id="263" r:id="rId51"/>
    <p:sldId id="270" r:id="rId52"/>
    <p:sldId id="262" r:id="rId53"/>
    <p:sldId id="418" r:id="rId54"/>
    <p:sldId id="312" r:id="rId55"/>
    <p:sldId id="343" r:id="rId56"/>
    <p:sldId id="365" r:id="rId57"/>
    <p:sldId id="344" r:id="rId58"/>
    <p:sldId id="342" r:id="rId59"/>
    <p:sldId id="281" r:id="rId60"/>
    <p:sldId id="280" r:id="rId61"/>
    <p:sldId id="276" r:id="rId62"/>
    <p:sldId id="266" r:id="rId63"/>
    <p:sldId id="422" r:id="rId64"/>
    <p:sldId id="267" r:id="rId65"/>
    <p:sldId id="404" r:id="rId66"/>
    <p:sldId id="279" r:id="rId67"/>
    <p:sldId id="352" r:id="rId68"/>
    <p:sldId id="287" r:id="rId69"/>
    <p:sldId id="394" r:id="rId70"/>
    <p:sldId id="395" r:id="rId71"/>
    <p:sldId id="396" r:id="rId72"/>
    <p:sldId id="379" r:id="rId73"/>
    <p:sldId id="380" r:id="rId74"/>
    <p:sldId id="413" r:id="rId75"/>
    <p:sldId id="414" r:id="rId76"/>
    <p:sldId id="419" r:id="rId77"/>
    <p:sldId id="420" r:id="rId78"/>
    <p:sldId id="411" r:id="rId79"/>
    <p:sldId id="376" r:id="rId80"/>
    <p:sldId id="405" r:id="rId81"/>
    <p:sldId id="377" r:id="rId82"/>
    <p:sldId id="372" r:id="rId83"/>
    <p:sldId id="351" r:id="rId84"/>
    <p:sldId id="426" r:id="rId85"/>
    <p:sldId id="423" r:id="rId86"/>
    <p:sldId id="424" r:id="rId87"/>
    <p:sldId id="425" r:id="rId88"/>
    <p:sldId id="389" r:id="rId89"/>
    <p:sldId id="366" r:id="rId90"/>
    <p:sldId id="402" r:id="rId91"/>
    <p:sldId id="391" r:id="rId92"/>
    <p:sldId id="308" r:id="rId93"/>
    <p:sldId id="293" r:id="rId94"/>
    <p:sldId id="305"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05-Dec-20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10</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05-Dec-20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05-Dec-20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05-Dec-20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05-Dec-20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05-Dec-20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05-Dec-20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05-Dec-20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05-Dec-20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05-Dec-20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05-Dec-20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05-Dec-20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05-Dec-20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72.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11</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endParaRPr lang="en-US" dirty="0"/>
          </a:p>
        </p:txBody>
      </p:sp>
      <p:sp>
        <p:nvSpPr>
          <p:cNvPr id="3" name="Content Placeholder 2"/>
          <p:cNvSpPr>
            <a:spLocks noGrp="1"/>
          </p:cNvSpPr>
          <p:nvPr>
            <p:ph idx="1"/>
          </p:nvPr>
        </p:nvSpPr>
        <p:spPr>
          <a:xfrm>
            <a:off x="838200" y="1825624"/>
            <a:ext cx="10515600" cy="4530725"/>
          </a:xfrm>
        </p:spPr>
        <p:txBody>
          <a:bodyPr>
            <a:normAutofit/>
          </a:bodyPr>
          <a:lstStyle/>
          <a:p>
            <a:r>
              <a:rPr lang="en-US" dirty="0">
                <a:latin typeface="Times New Roman" pitchFamily="18" charset="0"/>
                <a:cs typeface="Times New Roman" pitchFamily="18" charset="0"/>
              </a:rPr>
              <a:t>Model </a:t>
            </a:r>
            <a:r>
              <a:rPr lang="en-US" dirty="0" smtClean="0">
                <a:latin typeface="Times New Roman" pitchFamily="18" charset="0"/>
                <a:cs typeface="Times New Roman" pitchFamily="18" charset="0"/>
              </a:rPr>
              <a:t>dispersive, </a:t>
            </a:r>
            <a:r>
              <a:rPr lang="en-US" dirty="0" err="1" smtClean="0">
                <a:latin typeface="Times New Roman" pitchFamily="18" charset="0"/>
                <a:cs typeface="Times New Roman" pitchFamily="18" charset="0"/>
              </a:rPr>
              <a:t>lossy</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and gyromagnetic Ferrites.</a:t>
            </a:r>
          </a:p>
          <a:p>
            <a:r>
              <a:rPr lang="en-US" dirty="0" smtClean="0">
                <a:latin typeface="Times New Roman" pitchFamily="18" charset="0"/>
                <a:cs typeface="Times New Roman" pitchFamily="18" charset="0"/>
              </a:rPr>
              <a:t>Analyze the relation between Magnetomotive force and the flow of Magnetic Flux in terms of Magnetic Transmission Line </a:t>
            </a:r>
            <a:r>
              <a:rPr lang="en-US" dirty="0">
                <a:latin typeface="Times New Roman" pitchFamily="18" charset="0"/>
                <a:cs typeface="Times New Roman" pitchFamily="18" charset="0"/>
              </a:rPr>
              <a:t>wave impedance and propagation constant</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Study the causes and effects of signal </a:t>
            </a:r>
            <a:r>
              <a:rPr lang="en-US" dirty="0">
                <a:latin typeface="Times New Roman" pitchFamily="18" charset="0"/>
                <a:cs typeface="Times New Roman" pitchFamily="18" charset="0"/>
              </a:rPr>
              <a:t>delay, distortion and </a:t>
            </a:r>
            <a:r>
              <a:rPr lang="en-US" dirty="0" smtClean="0">
                <a:latin typeface="Times New Roman" pitchFamily="18" charset="0"/>
                <a:cs typeface="Times New Roman" pitchFamily="18" charset="0"/>
              </a:rPr>
              <a:t>attenuation in Magnetic Transmission Lines.</a:t>
            </a:r>
          </a:p>
          <a:p>
            <a:r>
              <a:rPr lang="en-US" dirty="0" smtClean="0">
                <a:latin typeface="Times New Roman" pitchFamily="18" charset="0"/>
                <a:cs typeface="Times New Roman" pitchFamily="18" charset="0"/>
              </a:rPr>
              <a:t>Investigate the effects of frequency </a:t>
            </a:r>
            <a:r>
              <a:rPr lang="en-US" dirty="0">
                <a:latin typeface="Times New Roman" pitchFamily="18" charset="0"/>
                <a:cs typeface="Times New Roman" pitchFamily="18" charset="0"/>
              </a:rPr>
              <a:t>dependent </a:t>
            </a:r>
            <a:r>
              <a:rPr lang="en-US" dirty="0" smtClean="0">
                <a:latin typeface="Times New Roman" pitchFamily="18" charset="0"/>
                <a:cs typeface="Times New Roman" pitchFamily="18" charset="0"/>
              </a:rPr>
              <a:t>conductivity and permeability on Flux Leakage, Eddy current losses and Core losses. </a:t>
            </a:r>
            <a:endParaRPr lang="en-US" dirty="0" smtClean="0"/>
          </a:p>
          <a:p>
            <a:r>
              <a:rPr lang="en-US" dirty="0" smtClean="0">
                <a:latin typeface="Times New Roman" panose="02020603050405020304" pitchFamily="18" charset="0"/>
                <a:cs typeface="Times New Roman" panose="02020603050405020304" pitchFamily="18" charset="0"/>
              </a:rPr>
              <a:t>Study the transient effects of microwave Frequency ferromagnetic resonance in saturated gyromagnetic Ferrites.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a:t>
            </a:fld>
            <a:endParaRPr lang="en-US"/>
          </a:p>
        </p:txBody>
      </p:sp>
    </p:spTree>
    <p:extLst>
      <p:ext uri="{BB962C8B-B14F-4D97-AF65-F5344CB8AC3E}">
        <p14:creationId xmlns:p14="http://schemas.microsoft.com/office/powerpoint/2010/main" val="3106811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26</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28</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29</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Presentation Outline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803341" cy="4530726"/>
              </a:xfrm>
            </p:spPr>
            <p:txBody>
              <a:bodyPr>
                <a:noAutofit/>
              </a:bodyPr>
              <a:lstStyle/>
              <a:p>
                <a:pPr marL="0" lvl="0" indent="0">
                  <a:buNone/>
                </a:pPr>
                <a:r>
                  <a:rPr lang="en-US" sz="2400" dirty="0" smtClean="0">
                    <a:latin typeface="Times New Roman" pitchFamily="18" charset="0"/>
                    <a:cs typeface="Times New Roman" pitchFamily="18" charset="0"/>
                  </a:rPr>
                  <a:t>Study </a:t>
                </a:r>
                <a:r>
                  <a:rPr lang="en-US" sz="2400" dirty="0">
                    <a:latin typeface="Times New Roman" pitchFamily="18" charset="0"/>
                    <a:cs typeface="Times New Roman" pitchFamily="18" charset="0"/>
                  </a:rPr>
                  <a:t>equivalent magnetic circuits </a:t>
                </a:r>
                <a:r>
                  <a:rPr lang="en-US" sz="2400" dirty="0" smtClean="0">
                    <a:latin typeface="Times New Roman" pitchFamily="18" charset="0"/>
                    <a:cs typeface="Times New Roman" pitchFamily="18" charset="0"/>
                  </a:rPr>
                  <a:t>for ferromagnetic transmission lines using </a:t>
                </a:r>
                <a:r>
                  <a:rPr lang="en-US" sz="2400" smtClean="0">
                    <a:latin typeface="Times New Roman" pitchFamily="18" charset="0"/>
                    <a:cs typeface="Times New Roman" pitchFamily="18" charset="0"/>
                  </a:rPr>
                  <a:t>three models:</a:t>
                </a:r>
                <a:endParaRPr lang="en-US" sz="2400" dirty="0" smtClean="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803341" cy="4530726"/>
              </a:xfrm>
              <a:blipFill>
                <a:blip r:embed="rId2"/>
                <a:stretch>
                  <a:fillRect l="-846"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35</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27469" cy="4351338"/>
              </a:xfrm>
            </p:spPr>
            <p:txBody>
              <a:bodyPr>
                <a:normAutofit fontScale="70000" lnSpcReduction="20000"/>
              </a:bodyPr>
              <a:lstStyle/>
              <a:p>
                <a:pPr marL="0" indent="0">
                  <a:buNone/>
                </a:pPr>
                <a:r>
                  <a:rPr lang="en-US" dirty="0" smtClean="0">
                    <a:latin typeface="Times New Roman" panose="02020603050405020304" pitchFamily="18" charset="0"/>
                    <a:cs typeface="Times New Roman" panose="02020603050405020304" pitchFamily="18" charset="0"/>
                  </a:rPr>
                  <a:t>For magnetic and electric transmission lines of similar geometry, the per unit length inductance/ capacitance are related to each other.</a:t>
                </a:r>
              </a:p>
              <a:p>
                <a:pPr marL="0" indent="0">
                  <a:buNone/>
                </a:pPr>
                <a:r>
                  <a:rPr lang="en-US" dirty="0">
                    <a:latin typeface="Times New Roman" panose="02020603050405020304" pitchFamily="18" charset="0"/>
                    <a:cs typeface="Times New Roman" panose="02020603050405020304" pitchFamily="18" charset="0"/>
                  </a:rPr>
                  <a:t>For cylindrical </a:t>
                </a:r>
                <a:r>
                  <a:rPr lang="en-US" dirty="0" smtClean="0">
                    <a:latin typeface="Times New Roman" panose="02020603050405020304" pitchFamily="18" charset="0"/>
                    <a:cs typeface="Times New Roman" panose="02020603050405020304" pitchFamily="18" charset="0"/>
                  </a:rPr>
                  <a:t>wire,</a:t>
                </a: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Electric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r>
                                <a:rPr lang="en-US">
                                  <a:latin typeface="Cambria Math" panose="02040503050406030204" pitchFamily="18" charset="0"/>
                                </a:rPr>
                                <m:t>,</m:t>
                              </m:r>
                              <m:r>
                                <m:rPr>
                                  <m:sty m:val="p"/>
                                </m:rPr>
                                <a:rPr lang="en-US">
                                  <a:latin typeface="Cambria Math" panose="02040503050406030204" pitchFamily="18" charset="0"/>
                                </a:rPr>
                                <m:t>disp</m:t>
                              </m:r>
                            </m:sub>
                          </m:sSub>
                        </m:num>
                        <m:den>
                          <m:r>
                            <a:rPr lang="en-US">
                              <a:latin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πr</m:t>
                          </m:r>
                        </m:den>
                      </m:f>
                    </m:oMath>
                  </m:oMathPara>
                </a14:m>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Magnetic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
                            <m:rPr>
                              <m:sty m:val="p"/>
                            </m:rPr>
                            <a:rPr lang="en-US">
                              <a:latin typeface="Cambria Math" panose="02040503050406030204" pitchFamily="18" charset="0"/>
                            </a:rPr>
                            <m:t>r</m:t>
                          </m:r>
                        </m:den>
                      </m:f>
                    </m:oMath>
                  </m:oMathPara>
                </a14:m>
                <a:endParaRPr lang="en-US" dirty="0" smtClean="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l="-1260" t="-26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50</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3120342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smtClean="0">
                <a:latin typeface="Times New Roman" pitchFamily="18" charset="0"/>
                <a:cs typeface="Times New Roman" pitchFamily="18" charset="0"/>
              </a:rPr>
              <a:t>Ferrite loaded </a:t>
            </a:r>
            <a:r>
              <a:rPr lang="en-US" dirty="0" err="1" smtClean="0">
                <a:latin typeface="Times New Roman" pitchFamily="18" charset="0"/>
                <a:cs typeface="Times New Roman" pitchFamily="18" charset="0"/>
              </a:rPr>
              <a:t>Microstrip</a:t>
            </a:r>
            <a:r>
              <a:rPr lang="en-US" smtClean="0">
                <a:latin typeface="Times New Roman" pitchFamily="18" charset="0"/>
                <a:cs typeface="Times New Roman" pitchFamily="18" charset="0"/>
              </a:rPr>
              <a:t> Patch </a:t>
            </a:r>
            <a:r>
              <a:rPr lang="en-US" dirty="0" smtClean="0">
                <a:latin typeface="Times New Roman" pitchFamily="18" charset="0"/>
                <a:cs typeface="Times New Roman" pitchFamily="18" charset="0"/>
              </a:rPr>
              <a:t>Antennas, Directional </a:t>
            </a:r>
            <a:r>
              <a:rPr lang="en-US" dirty="0">
                <a:latin typeface="Times New Roman" pitchFamily="18" charset="0"/>
                <a:cs typeface="Times New Roman" pitchFamily="18" charset="0"/>
              </a:rPr>
              <a:t>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Magnetic Energy Minimization Problem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6320246" cy="4718866"/>
          </a:xfrm>
        </p:spPr>
        <p:txBody>
          <a:bodyPr>
            <a:normAutofit lnSpcReduction="10000"/>
          </a:bodyPr>
          <a:lstStyle/>
          <a:p>
            <a:pPr marL="0" indent="0">
              <a:buNone/>
            </a:pPr>
            <a:r>
              <a:rPr lang="en-US" dirty="0" smtClean="0">
                <a:latin typeface="Times New Roman" panose="02020603050405020304" pitchFamily="18" charset="0"/>
                <a:cs typeface="Times New Roman" panose="02020603050405020304" pitchFamily="18" charset="0"/>
              </a:rPr>
              <a:t>Magnetic Energy is composed of:</a:t>
            </a:r>
          </a:p>
          <a:p>
            <a:pPr marL="514350" indent="-514350">
              <a:buAutoNum type="arabicPeriod"/>
            </a:pPr>
            <a:r>
              <a:rPr lang="en-US" dirty="0" smtClean="0">
                <a:latin typeface="Times New Roman" panose="02020603050405020304" pitchFamily="18" charset="0"/>
                <a:cs typeface="Times New Roman" panose="02020603050405020304" pitchFamily="18" charset="0"/>
              </a:rPr>
              <a:t>Exchange Energy: Interactions with neighboring dipoles.</a:t>
            </a:r>
          </a:p>
          <a:p>
            <a:pPr marL="514350" indent="-514350">
              <a:buAutoNum type="arabicPeriod"/>
            </a:pPr>
            <a:r>
              <a:rPr lang="en-US" dirty="0" smtClean="0">
                <a:latin typeface="Times New Roman" panose="02020603050405020304" pitchFamily="18" charset="0"/>
                <a:cs typeface="Times New Roman" panose="02020603050405020304" pitchFamily="18" charset="0"/>
              </a:rPr>
              <a:t>Anisotropy Energy: Difficulty of Alignment depends on the direction.</a:t>
            </a:r>
          </a:p>
          <a:p>
            <a:pPr marL="514350" indent="-514350">
              <a:buAutoNum type="arabicPeriod"/>
            </a:pPr>
            <a:r>
              <a:rPr lang="en-US" dirty="0" smtClean="0">
                <a:latin typeface="Times New Roman" panose="02020603050405020304" pitchFamily="18" charset="0"/>
                <a:cs typeface="Times New Roman" panose="02020603050405020304" pitchFamily="18" charset="0"/>
              </a:rPr>
              <a:t>Zeeman Energy: Interaction with external applied field (</a:t>
            </a:r>
            <a:r>
              <a:rPr lang="en-US" dirty="0" err="1" smtClean="0">
                <a:latin typeface="Times New Roman" panose="02020603050405020304" pitchFamily="18" charset="0"/>
                <a:cs typeface="Times New Roman" panose="02020603050405020304" pitchFamily="18" charset="0"/>
              </a:rPr>
              <a:t>H</a:t>
            </a:r>
            <a:r>
              <a:rPr lang="en-US" sz="1700" dirty="0" err="1" smtClean="0">
                <a:latin typeface="Times New Roman" panose="02020603050405020304" pitchFamily="18" charset="0"/>
                <a:cs typeface="Times New Roman" panose="02020603050405020304" pitchFamily="18" charset="0"/>
              </a:rPr>
              <a:t>applied</a:t>
            </a:r>
            <a:r>
              <a:rPr lang="en-US" dirty="0" smtClean="0">
                <a:latin typeface="Times New Roman" panose="02020603050405020304" pitchFamily="18" charset="0"/>
                <a:cs typeface="Times New Roman" panose="02020603050405020304" pitchFamily="18" charset="0"/>
              </a:rPr>
              <a:t>).</a:t>
            </a:r>
          </a:p>
          <a:p>
            <a:pPr marL="514350" indent="-514350">
              <a:buAutoNum type="arabicPeriod"/>
            </a:pPr>
            <a:r>
              <a:rPr lang="en-US" dirty="0" smtClean="0">
                <a:latin typeface="Times New Roman" panose="02020603050405020304" pitchFamily="18" charset="0"/>
                <a:cs typeface="Times New Roman" panose="02020603050405020304" pitchFamily="18" charset="0"/>
              </a:rPr>
              <a:t>Demagnetizing Field (H field) Energy: The field due to net magnetic moment of bound volume/ surface magnetic poles.</a:t>
            </a: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60</a:t>
            </a:fld>
            <a:endParaRPr lang="en-US"/>
          </a:p>
        </p:txBody>
      </p:sp>
      <p:pic>
        <p:nvPicPr>
          <p:cNvPr id="13" name="Picture 12"/>
          <p:cNvPicPr>
            <a:picLocks noChangeAspect="1"/>
          </p:cNvPicPr>
          <p:nvPr/>
        </p:nvPicPr>
        <p:blipFill>
          <a:blip r:embed="rId2"/>
          <a:stretch>
            <a:fillRect/>
          </a:stretch>
        </p:blipFill>
        <p:spPr>
          <a:xfrm>
            <a:off x="7334434" y="1825625"/>
            <a:ext cx="4019366" cy="4502212"/>
          </a:xfrm>
          <a:prstGeom prst="rect">
            <a:avLst/>
          </a:prstGeom>
        </p:spPr>
      </p:pic>
    </p:spTree>
    <p:extLst>
      <p:ext uri="{BB962C8B-B14F-4D97-AF65-F5344CB8AC3E}">
        <p14:creationId xmlns:p14="http://schemas.microsoft.com/office/powerpoint/2010/main" val="17493056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8344989" cy="4530725"/>
              </a:xfrm>
            </p:spPr>
            <p:txBody>
              <a:bodyPr>
                <a:normAutofit fontScale="62500" lnSpcReduction="20000"/>
              </a:bodyPr>
              <a:lstStyle/>
              <a:p>
                <a:pPr lvl="0">
                  <a:lnSpc>
                    <a:spcPct val="120000"/>
                  </a:lnSpc>
                </a:pPr>
                <a:r>
                  <a:rPr lang="en-US" dirty="0" smtClean="0">
                    <a:latin typeface="Times New Roman" panose="02020603050405020304" pitchFamily="18" charset="0"/>
                    <a:cs typeface="Times New Roman" panose="02020603050405020304" pitchFamily="18" charset="0"/>
                  </a:rPr>
                  <a:t>Landau-</a:t>
                </a:r>
                <a:r>
                  <a:rPr lang="en-US" dirty="0" err="1">
                    <a:latin typeface="Times New Roman" panose="02020603050405020304" pitchFamily="18" charset="0"/>
                    <a:cs typeface="Times New Roman" panose="02020603050405020304" pitchFamily="18" charset="0"/>
                  </a:rPr>
                  <a:t>Lifshitz</a:t>
                </a:r>
                <a:r>
                  <a:rPr lang="en-US" dirty="0">
                    <a:latin typeface="Times New Roman" panose="02020603050405020304" pitchFamily="18" charset="0"/>
                    <a:cs typeface="Times New Roman" panose="02020603050405020304" pitchFamily="18" charset="0"/>
                  </a:rPr>
                  <a:t>-Gilbert model (1955) describes the </a:t>
                </a:r>
                <a:r>
                  <a:rPr lang="en-US" dirty="0" smtClean="0">
                    <a:latin typeface="Times New Roman" panose="02020603050405020304" pitchFamily="18" charset="0"/>
                    <a:cs typeface="Times New Roman" panose="02020603050405020304" pitchFamily="18" charset="0"/>
                  </a:rPr>
                  <a:t>damped </a:t>
                </a:r>
                <a:r>
                  <a:rPr lang="en-US" dirty="0" err="1" smtClean="0">
                    <a:latin typeface="Times New Roman" panose="02020603050405020304" pitchFamily="18" charset="0"/>
                    <a:cs typeface="Times New Roman" panose="02020603050405020304" pitchFamily="18" charset="0"/>
                  </a:rPr>
                  <a:t>precessional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motion of saturated magnetic dipoles in a </a:t>
                </a:r>
                <a:r>
                  <a:rPr lang="en-US" dirty="0" smtClean="0">
                    <a:latin typeface="Times New Roman" panose="02020603050405020304" pitchFamily="18" charset="0"/>
                    <a:cs typeface="Times New Roman" panose="02020603050405020304" pitchFamily="18" charset="0"/>
                  </a:rPr>
                  <a:t>static bias magnetic field. </a:t>
                </a:r>
                <a:endParaRPr lang="en-US" dirty="0">
                  <a:latin typeface="Times New Roman" panose="02020603050405020304" pitchFamily="18"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1" i="1">
                          <a:latin typeface="Cambria Math" panose="02040503050406030204" pitchFamily="18" charset="0"/>
                          <a:ea typeface="Cambria Math" panose="02040503050406030204" pitchFamily="18" charset="0"/>
                        </a:rPr>
                        <m:t>𝑴</m:t>
                      </m:r>
                      <m:r>
                        <a:rPr lang="en-US"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𝑯</m:t>
                          </m:r>
                        </m:e>
                        <m:sub>
                          <m:r>
                            <a:rPr lang="en-US" b="1" i="1" smtClean="0">
                              <a:latin typeface="Cambria Math" panose="02040503050406030204" pitchFamily="18" charset="0"/>
                              <a:ea typeface="Cambria Math" panose="02040503050406030204" pitchFamily="18" charset="0"/>
                            </a:rPr>
                            <m:t>𝒆𝒇𝒇</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1" i="1" smtClean="0">
                          <a:latin typeface="Cambria Math" panose="02040503050406030204" pitchFamily="18" charset="0"/>
                          <a:ea typeface="Cambria Math" panose="02040503050406030204" pitchFamily="18" charset="0"/>
                        </a:rPr>
                        <m:t>𝑴</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oMath>
                  </m:oMathPara>
                </a14:m>
                <a:endParaRPr lang="en-US" b="1" dirty="0">
                  <a:latin typeface="Times New Roman" panose="02020603050405020304" pitchFamily="18" charset="0"/>
                  <a:cs typeface="Times New Roman" panose="02020603050405020304" pitchFamily="18" charset="0"/>
                </a:endParaRPr>
              </a:p>
              <a:p>
                <a:pPr marL="0" indent="0">
                  <a:lnSpc>
                    <a:spcPct val="120000"/>
                  </a:lnSpc>
                  <a:buNone/>
                </a:pPr>
                <a14:m>
                  <m:oMath xmlns:m="http://schemas.openxmlformats.org/officeDocument/2006/math">
                    <m:r>
                      <a:rPr lang="en-US" b="1" i="1">
                        <a:latin typeface="Cambria Math" panose="02040503050406030204" pitchFamily="18" charset="0"/>
                      </a:rPr>
                      <m:t>𝑴</m:t>
                    </m:r>
                  </m:oMath>
                </a14:m>
                <a:r>
                  <a:rPr lang="en-US" dirty="0">
                    <a:latin typeface="Times New Roman" panose="02020603050405020304" pitchFamily="18" charset="0"/>
                    <a:cs typeface="Times New Roman" panose="02020603050405020304" pitchFamily="18" charset="0"/>
                  </a:rPr>
                  <a:t>describes the linear deviation of magnetization from its static equilibrium value. </a:t>
                </a:r>
                <a:r>
                  <a:rPr lang="en-US" b="1" dirty="0" smtClean="0">
                    <a:latin typeface="Times New Roman" panose="02020603050405020304" pitchFamily="18" charset="0"/>
                    <a:cs typeface="Times New Roman" panose="02020603050405020304" pitchFamily="18" charset="0"/>
                  </a:rPr>
                  <a:t>M </a:t>
                </a:r>
                <a:r>
                  <a:rPr lang="en-US" dirty="0" err="1" smtClean="0">
                    <a:latin typeface="Times New Roman" panose="02020603050405020304" pitchFamily="18" charset="0"/>
                    <a:cs typeface="Times New Roman" panose="02020603050405020304" pitchFamily="18" charset="0"/>
                  </a:rPr>
                  <a:t>Precesses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occurs around </a:t>
                </a:r>
                <a:r>
                  <a:rPr lang="en-US" dirty="0" smtClean="0">
                    <a:latin typeface="Times New Roman" panose="02020603050405020304" pitchFamily="18" charset="0"/>
                    <a:cs typeface="Times New Roman" panose="02020603050405020304" pitchFamily="18" charset="0"/>
                  </a:rPr>
                  <a:t>the effective Magnetic Field Intensity </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𝑯</m:t>
                        </m:r>
                      </m:e>
                      <m:sub>
                        <m:r>
                          <a:rPr lang="en-US" b="1" i="1">
                            <a:latin typeface="Cambria Math" panose="02040503050406030204" pitchFamily="18" charset="0"/>
                            <a:ea typeface="Cambria Math" panose="02040503050406030204" pitchFamily="18" charset="0"/>
                          </a:rPr>
                          <m:t>𝒆𝒇𝒇</m:t>
                        </m:r>
                      </m:sub>
                    </m:sSub>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𝛾</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represents </a:t>
                </a: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a:t>
                </a:r>
                <a:r>
                  <a:rPr lang="en-US" dirty="0" smtClean="0">
                    <a:latin typeface="Times New Roman" panose="02020603050405020304" pitchFamily="18" charset="0"/>
                    <a:cs typeface="Times New Roman" panose="02020603050405020304" pitchFamily="18" charset="0"/>
                  </a:rPr>
                  <a:t>Gilbert </a:t>
                </a:r>
                <a:r>
                  <a:rPr lang="en-US" dirty="0">
                    <a:latin typeface="Times New Roman" panose="02020603050405020304" pitchFamily="18" charset="0"/>
                    <a:cs typeface="Times New Roman" panose="02020603050405020304" pitchFamily="18" charset="0"/>
                  </a:rPr>
                  <a:t>damping </a:t>
                </a:r>
                <a:r>
                  <a:rPr lang="en-US" dirty="0" smtClean="0">
                    <a:latin typeface="Times New Roman" panose="02020603050405020304" pitchFamily="18" charset="0"/>
                    <a:cs typeface="Times New Roman" panose="02020603050405020304" pitchFamily="18" charset="0"/>
                  </a:rPr>
                  <a:t>factor. </a:t>
                </a:r>
                <a:endParaRPr lang="en-US" dirty="0">
                  <a:latin typeface="Times New Roman" pitchFamily="18" charset="0"/>
                  <a:cs typeface="Times New Roman" pitchFamily="18" charset="0"/>
                </a:endParaRPr>
              </a:p>
              <a:p>
                <a:pPr>
                  <a:lnSpc>
                    <a:spcPct val="120000"/>
                  </a:lnSpc>
                </a:pPr>
                <a:r>
                  <a:rPr lang="en-US" dirty="0">
                    <a:latin typeface="Times New Roman" pitchFamily="18" charset="0"/>
                    <a:cs typeface="Times New Roman" pitchFamily="18" charset="0"/>
                  </a:rPr>
                  <a:t>For </a:t>
                </a:r>
                <a:r>
                  <a:rPr lang="en-US" dirty="0" smtClean="0">
                    <a:latin typeface="Times New Roman" panose="02020603050405020304" pitchFamily="18" charset="0"/>
                    <a:cs typeface="Times New Roman" panose="02020603050405020304" pitchFamily="18" charset="0"/>
                  </a:rPr>
                  <a:t>ferromagnetic media biased in the z-direction </a:t>
                </a:r>
                <a:r>
                  <a:rPr lang="en-US" b="1" dirty="0" smtClean="0">
                    <a:latin typeface="Times New Roman" pitchFamily="18" charset="0"/>
                    <a:cs typeface="Times New Roman" pitchFamily="18" charset="0"/>
                  </a:rPr>
                  <a:t>b=</a:t>
                </a:r>
                <a:r>
                  <a:rPr lang="en-US" dirty="0" smtClean="0">
                    <a:latin typeface="Times New Roman" panose="02020603050405020304" pitchFamily="18" charset="0"/>
                    <a:cs typeface="Times New Roman" panose="02020603050405020304" pitchFamily="18" charset="0"/>
                  </a:rPr>
                  <a:t>1 </a:t>
                </a:r>
                <a14:m>
                  <m:oMath xmlns:m="http://schemas.openxmlformats.org/officeDocument/2006/math">
                    <m:acc>
                      <m:accPr>
                        <m:chr m:val="̂"/>
                        <m:ctrlPr>
                          <a:rPr lang="en-US" b="1" i="1" smtClean="0">
                            <a:latin typeface="Cambria Math" panose="02040503050406030204" pitchFamily="18" charset="0"/>
                            <a:cs typeface="Times New Roman" pitchFamily="18" charset="0"/>
                          </a:rPr>
                        </m:ctrlPr>
                      </m:accPr>
                      <m:e>
                        <m:r>
                          <a:rPr lang="en-US" b="1" i="1" smtClean="0">
                            <a:latin typeface="Cambria Math" panose="02040503050406030204" pitchFamily="18" charset="0"/>
                            <a:cs typeface="Times New Roman" pitchFamily="18" charset="0"/>
                          </a:rPr>
                          <m:t>𝒛</m:t>
                        </m:r>
                      </m:e>
                    </m:acc>
                  </m:oMath>
                </a14:m>
                <a:r>
                  <a:rPr lang="en-US" dirty="0" smtClean="0">
                    <a:latin typeface="Times New Roman" panose="02020603050405020304" pitchFamily="18" charset="0"/>
                    <a:cs typeface="Times New Roman" panose="02020603050405020304" pitchFamily="18" charset="0"/>
                  </a:rPr>
                  <a:t>, a non-diagonal </a:t>
                </a:r>
                <a:r>
                  <a:rPr lang="en-US" dirty="0">
                    <a:latin typeface="Times New Roman" pitchFamily="18" charset="0"/>
                    <a:cs typeface="Times New Roman" pitchFamily="18" charset="0"/>
                  </a:rPr>
                  <a:t>susceptibility tensor is used to relate Magnetization and Field </a:t>
                </a:r>
                <a:r>
                  <a:rPr lang="en-US" dirty="0" smtClean="0">
                    <a:latin typeface="Times New Roman" panose="02020603050405020304" pitchFamily="18" charset="0"/>
                    <a:cs typeface="Times New Roman" panose="02020603050405020304" pitchFamily="18" charset="0"/>
                  </a:rPr>
                  <a:t>intensity </a:t>
                </a:r>
                <a:r>
                  <a:rPr lang="en-US" b="1" dirty="0" smtClean="0">
                    <a:latin typeface="Times New Roman" pitchFamily="18" charset="0"/>
                    <a:cs typeface="Times New Roman" pitchFamily="18" charset="0"/>
                  </a:rPr>
                  <a:t>M</a:t>
                </a:r>
                <a:r>
                  <a:rPr lang="en-US" dirty="0" smtClean="0">
                    <a:latin typeface="Times New Roman" panose="02020603050405020304" pitchFamily="18" charset="0"/>
                    <a:cs typeface="Times New Roman" panose="02020603050405020304" pitchFamily="18" charset="0"/>
                  </a:rPr>
                  <a:t>=</a:t>
                </a:r>
                <a:r>
                  <a:rPr lang="en-US" dirty="0"/>
                  <a:t>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b="1" dirty="0" smtClean="0">
                    <a:latin typeface="Times New Roman" pitchFamily="18" charset="0"/>
                    <a:cs typeface="Times New Roman" pitchFamily="18" charset="0"/>
                  </a:rPr>
                  <a:t>H</a:t>
                </a:r>
                <a:r>
                  <a:rPr lang="en-US" dirty="0" smtClean="0">
                    <a:latin typeface="Times New Roman" panose="02020603050405020304" pitchFamily="18" charset="0"/>
                    <a:cs typeface="Times New Roman" panose="02020603050405020304" pitchFamily="18" charset="0"/>
                  </a:rPr>
                  <a:t>. </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f>
                      <m:fPr>
                        <m:ctrlPr>
                          <a:rPr lang="en-US" i="1" dirty="0" smtClean="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b="0" i="1" smtClean="0">
                            <a:latin typeface="Cambria Math" panose="02040503050406030204" pitchFamily="18" charset="0"/>
                          </a:rPr>
                          <m:t>)</m:t>
                        </m:r>
                      </m:num>
                      <m:den>
                        <m:sSup>
                          <m:sSupPr>
                            <m:ctrlPr>
                              <a:rPr lang="en-US" i="1" dirty="0" smtClean="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b="0" i="1" dirty="0" smtClean="0">
                                <a:latin typeface="Cambria Math" panose="02040503050406030204" pitchFamily="18" charset="0"/>
                                <a:cs typeface="Times New Roman" pitchFamily="18" charset="0"/>
                              </a:rPr>
                              <m:t>2</m:t>
                            </m:r>
                          </m:sup>
                        </m:sSup>
                        <m:r>
                          <a:rPr lang="en-US" b="0" i="1" dirty="0" smtClean="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den>
                    </m:f>
                  </m:oMath>
                </a14:m>
                <a:r>
                  <a:rPr lang="en-US" dirty="0" smtClean="0">
                    <a:latin typeface="Times New Roman" panose="02020603050405020304" pitchFamily="18" charset="0"/>
                    <a:cs typeface="Times New Roman" panose="02020603050405020304" pitchFamily="18" charset="0"/>
                  </a:rPr>
                  <a:t> , </a:t>
                </a:r>
                <a14:m>
                  <m:oMath xmlns:m="http://schemas.openxmlformats.org/officeDocument/2006/math">
                    <m:r>
                      <a:rPr lang="en-US" i="1">
                        <a:latin typeface="Cambria Math" panose="02040503050406030204" pitchFamily="18" charset="0"/>
                      </a:rPr>
                      <m:t>𝜂</m:t>
                    </m:r>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US" i="1" dirty="0" smtClean="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e>
                          <m:sup>
                            <m:r>
                              <a:rPr lang="en-US" i="1">
                                <a:latin typeface="Cambria Math" panose="02040503050406030204" pitchFamily="18" charset="0"/>
                              </a:rPr>
                              <m:t>2</m:t>
                            </m:r>
                          </m:sup>
                        </m:sSup>
                      </m:den>
                    </m:f>
                  </m:oMath>
                </a14:m>
                <a:r>
                  <a:rPr lang="en-US" dirty="0" smtClean="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r>
                      <a:rPr lang="en-US" b="0" i="1" dirty="0" smtClean="0">
                        <a:latin typeface="Cambria Math" panose="02040503050406030204" pitchFamily="18" charset="0"/>
                        <a:cs typeface="Times New Roman" pitchFamily="18" charset="0"/>
                      </a:rPr>
                      <m:t>0</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8344989" cy="4530725"/>
              </a:xfrm>
              <a:blipFill>
                <a:blip r:embed="rId2"/>
                <a:stretch>
                  <a:fillRect l="-658" t="-672" r="-87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pic>
        <p:nvPicPr>
          <p:cNvPr id="2050" name="Picture 2" descr="https://upload.wikimedia.org/wikipedia/commons/e/ec/Damped_Magnetization_Preces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189" y="2711652"/>
            <a:ext cx="2295525"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Larmor Precession Frequency for Gyromagnetic materials placed in a static magnetic field has the relation: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62</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a:t>
                          </a:r>
                          <a:r>
                            <a:rPr lang="en-US" baseline="0" dirty="0"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smtClean="0">
                    <a:latin typeface="Times New Roman" pitchFamily="18" charset="0"/>
                    <a:cs typeface="Times New Roman" pitchFamily="18" charset="0"/>
                  </a:rPr>
                  <a:t>A pulse transformer was simulated in MEEP simulator. A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used for the simulation.</a:t>
                </a:r>
              </a:p>
              <a:p>
                <a:r>
                  <a:rPr lang="en-US" dirty="0" smtClean="0">
                    <a:latin typeface="Times New Roman" pitchFamily="18" charset="0"/>
                    <a:cs typeface="Times New Roman" pitchFamily="18" charset="0"/>
                  </a:rPr>
                  <a:t>The microwave frequency 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522"/>
            <a:ext cx="10515600" cy="1325563"/>
          </a:xfrm>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Magnetic Transmission Line Model for 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66</a:t>
            </a:fld>
            <a:endParaRPr lang="en-US"/>
          </a:p>
        </p:txBody>
      </p:sp>
      <p:sp>
        <p:nvSpPr>
          <p:cNvPr id="9" name="Content Placeholder 8"/>
          <p:cNvSpPr>
            <a:spLocks noGrp="1"/>
          </p:cNvSpPr>
          <p:nvPr>
            <p:ph idx="1"/>
          </p:nvPr>
        </p:nvSpPr>
        <p:spPr>
          <a:xfrm>
            <a:off x="613418" y="1711301"/>
            <a:ext cx="4719477" cy="4351338"/>
          </a:xfrm>
        </p:spPr>
        <p:txBody>
          <a:bodyPr>
            <a:normAutofit/>
          </a:bodyPr>
          <a:lstStyle/>
          <a:p>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buNone/>
            </a:pPr>
            <a:endParaRPr lang="en-US" dirty="0"/>
          </a:p>
          <a:p>
            <a:endParaRPr lang="en-US" dirty="0"/>
          </a:p>
        </p:txBody>
      </p:sp>
      <p:pic>
        <p:nvPicPr>
          <p:cNvPr id="6" name="Picture 5"/>
          <p:cNvPicPr/>
          <p:nvPr/>
        </p:nvPicPr>
        <p:blipFill>
          <a:blip r:embed="rId2"/>
          <a:stretch>
            <a:fillRect/>
          </a:stretch>
        </p:blipFill>
        <p:spPr>
          <a:xfrm>
            <a:off x="5984299" y="1585311"/>
            <a:ext cx="5536701" cy="2420938"/>
          </a:xfrm>
          <a:prstGeom prst="rect">
            <a:avLst/>
          </a:prstGeom>
          <a:ln>
            <a:solidFill>
              <a:schemeClr val="tx1"/>
            </a:solidFill>
          </a:ln>
        </p:spPr>
      </p:pic>
      <p:pic>
        <p:nvPicPr>
          <p:cNvPr id="7" name="Content Placeholder 5"/>
          <p:cNvPicPr>
            <a:picLocks/>
          </p:cNvPicPr>
          <p:nvPr/>
        </p:nvPicPr>
        <p:blipFill>
          <a:blip r:embed="rId3"/>
          <a:stretch>
            <a:fillRect/>
          </a:stretch>
        </p:blipFill>
        <p:spPr>
          <a:xfrm>
            <a:off x="5970577" y="4180681"/>
            <a:ext cx="5564143" cy="208708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67</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68</a:t>
            </a:fld>
            <a:endParaRPr lang="en-US"/>
          </a:p>
        </p:txBody>
      </p:sp>
      <p:sp>
        <p:nvSpPr>
          <p:cNvPr id="3" name="TextBox 2"/>
          <p:cNvSpPr txBox="1"/>
          <p:nvPr/>
        </p:nvSpPr>
        <p:spPr>
          <a:xfrm>
            <a:off x="512716" y="2333215"/>
            <a:ext cx="5248003" cy="3046988"/>
          </a:xfrm>
          <a:prstGeom prst="rect">
            <a:avLst/>
          </a:prstGeom>
          <a:noFill/>
        </p:spPr>
        <p:txBody>
          <a:bodyPr wrap="square" rtlCol="0">
            <a:spAutoFit/>
          </a:bodyPr>
          <a:lstStyle/>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96000" y="2211636"/>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69</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99575" y="5950577"/>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a:t>
            </a: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10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70</a:t>
            </a:fld>
            <a:endParaRPr lang="en-US"/>
          </a:p>
        </p:txBody>
      </p:sp>
      <p:pic>
        <p:nvPicPr>
          <p:cNvPr id="7" name="Picture 6"/>
          <p:cNvPicPr>
            <a:picLocks noChangeAspect="1"/>
          </p:cNvPicPr>
          <p:nvPr/>
        </p:nvPicPr>
        <p:blipFill>
          <a:blip r:embed="rId2"/>
          <a:stretch>
            <a:fillRect/>
          </a:stretch>
        </p:blipFill>
        <p:spPr>
          <a:xfrm>
            <a:off x="5832920" y="2282066"/>
            <a:ext cx="5555359" cy="3482906"/>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71</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72</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896394" cy="407509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transverse </a:t>
                </a:r>
                <a:r>
                  <a:rPr lang="en-US" sz="2400" b="1" dirty="0" smtClean="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 ﬁeld lines are </a:t>
                </a:r>
                <a:r>
                  <a:rPr lang="en-US" sz="2400" dirty="0">
                    <a:latin typeface="Times New Roman" panose="02020603050405020304" pitchFamily="18" charset="0"/>
                    <a:cs typeface="Times New Roman" panose="02020603050405020304" pitchFamily="18" charset="0"/>
                  </a:rPr>
                  <a:t>closed, encircling the magnetic </a:t>
                </a:r>
                <a:r>
                  <a:rPr lang="en-US" sz="2400" dirty="0" smtClean="0">
                    <a:latin typeface="Times New Roman" panose="02020603050405020304" pitchFamily="18" charset="0"/>
                    <a:cs typeface="Times New Roman" panose="02020603050405020304" pitchFamily="18" charset="0"/>
                  </a:rPr>
                  <a:t>wire.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transverse </a:t>
                </a:r>
                <a:r>
                  <a:rPr lang="en-US" sz="2400" b="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 ﬁeld lines </a:t>
                </a:r>
                <a:r>
                  <a:rPr lang="en-US" sz="2400" dirty="0">
                    <a:latin typeface="Times New Roman" panose="02020603050405020304" pitchFamily="18" charset="0"/>
                    <a:cs typeface="Times New Roman" panose="02020603050405020304" pitchFamily="18" charset="0"/>
                  </a:rPr>
                  <a:t>are open, starting </a:t>
                </a:r>
                <a:r>
                  <a:rPr lang="en-US" sz="2400" dirty="0" smtClean="0">
                    <a:latin typeface="Times New Roman" panose="02020603050405020304" pitchFamily="18" charset="0"/>
                    <a:cs typeface="Times New Roman" panose="02020603050405020304" pitchFamily="18" charset="0"/>
                  </a:rPr>
                  <a:t>at </a:t>
                </a:r>
                <a:r>
                  <a:rPr lang="en-US" sz="2400" dirty="0">
                    <a:latin typeface="Times New Roman" panose="02020603050405020304" pitchFamily="18" charset="0"/>
                    <a:cs typeface="Times New Roman" panose="02020603050405020304" pitchFamily="18" charset="0"/>
                  </a:rPr>
                  <a:t>the magnetic </a:t>
                </a:r>
                <a:r>
                  <a:rPr lang="en-US" sz="2400" dirty="0" smtClean="0">
                    <a:latin typeface="Times New Roman" panose="02020603050405020304" pitchFamily="18" charset="0"/>
                    <a:cs typeface="Times New Roman" panose="02020603050405020304" pitchFamily="18" charset="0"/>
                  </a:rPr>
                  <a:t>wire.</a:t>
                </a:r>
                <a:endParaRPr lang="en-US" sz="2400" b="0" dirty="0" smtClean="0">
                  <a:latin typeface="Times New Roman" panose="02020603050405020304" pitchFamily="18" charset="0"/>
                  <a:cs typeface="Times New Roman" panose="02020603050405020304" pitchFamily="18" charset="0"/>
                </a:endParaRPr>
              </a:p>
              <a:p>
                <a:r>
                  <a:rPr lang="en-US" sz="24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I</m:t>
                          </m:r>
                        </m:e>
                        <m:sub>
                          <m:r>
                            <m:rPr>
                              <m:sty m:val="p"/>
                            </m:rPr>
                            <a:rPr lang="en-US" sz="2400" b="0" i="0" smtClean="0">
                              <a:latin typeface="Cambria Math" panose="02040503050406030204" pitchFamily="18" charset="0"/>
                            </a:rPr>
                            <m:t>m</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disp</m:t>
                          </m:r>
                        </m:sub>
                      </m:sSub>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dΦ</m:t>
                          </m:r>
                        </m:num>
                        <m:den>
                          <m:r>
                            <m:rPr>
                              <m:sty m:val="p"/>
                            </m:rPr>
                            <a:rPr lang="en-US" sz="2400" b="0" i="0" smtClean="0">
                              <a:latin typeface="Cambria Math" panose="02040503050406030204" pitchFamily="18" charset="0"/>
                            </a:rPr>
                            <m:t>dt</m:t>
                          </m:r>
                        </m:den>
                      </m:f>
                      <m:r>
                        <a:rPr lang="en-US" sz="2400" b="0" i="1" smtClean="0">
                          <a:latin typeface="Cambria Math" panose="02040503050406030204" pitchFamily="18" charset="0"/>
                        </a:rPr>
                        <m:t>=−</m:t>
                      </m:r>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𝑬</m:t>
                          </m:r>
                          <m:r>
                            <a:rPr lang="en-US" sz="2400" b="1" i="1">
                              <a:latin typeface="Cambria Math" panose="02040503050406030204" pitchFamily="18" charset="0"/>
                            </a:rPr>
                            <m:t>.</m:t>
                          </m:r>
                          <m:r>
                            <a:rPr lang="en-US" sz="2400" b="1" i="1">
                              <a:latin typeface="Cambria Math" panose="02040503050406030204" pitchFamily="18" charset="0"/>
                            </a:rPr>
                            <m:t>𝒅𝒍</m:t>
                          </m:r>
                        </m:e>
                      </m:nary>
                    </m:oMath>
                  </m:oMathPara>
                </a14:m>
                <a:endParaRPr lang="en-US" sz="2400" b="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2. Magnetic Voltage</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𝑟</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𝑑𝑟</m:t>
                          </m:r>
                        </m:e>
                      </m:nary>
                    </m:oMath>
                  </m:oMathPara>
                </a14:m>
                <a:endParaRPr lang="en-US" sz="2400" b="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896394" cy="4075090"/>
              </a:xfrm>
              <a:prstGeom prst="rect">
                <a:avLst/>
              </a:prstGeom>
              <a:blipFill>
                <a:blip r:embed="rId3"/>
                <a:stretch>
                  <a:fillRect l="-1993" t="-1196" r="-3362"/>
                </a:stretch>
              </a:blipFill>
            </p:spPr>
            <p:txBody>
              <a:bodyPr/>
              <a:lstStyle/>
              <a:p>
                <a:r>
                  <a:rPr lang="en-US">
                    <a:noFill/>
                  </a:rPr>
                  <a:t> </a:t>
                </a:r>
              </a:p>
            </p:txBody>
          </p:sp>
        </mc:Fallback>
      </mc:AlternateContent>
    </p:spTree>
    <p:extLst>
      <p:ext uri="{BB962C8B-B14F-4D97-AF65-F5344CB8AC3E}">
        <p14:creationId xmlns:p14="http://schemas.microsoft.com/office/powerpoint/2010/main" val="1966608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74</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431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𝑹𝒆</m:t>
                      </m:r>
                      <m:r>
                        <a:rPr lang="en-US" b="1" i="1" smtClean="0">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r>
                        <a:rPr lang="en-US" b="1" i="1" smtClean="0">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238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82066"/>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4739640" cy="4351338"/>
              </a:xfrm>
            </p:spPr>
            <p:txBody>
              <a:bodyPr>
                <a:normAutofit/>
              </a:bodyPr>
              <a:lstStyle/>
              <a:p>
                <a:pPr marL="285750" indent="-285750"/>
                <a:r>
                  <a:rPr lang="en-US" dirty="0" smtClean="0">
                    <a:latin typeface="Times New Roman" panose="02020603050405020304" pitchFamily="18" charset="0"/>
                    <a:cs typeface="Times New Roman" panose="02020603050405020304" pitchFamily="18" charset="0"/>
                  </a:rPr>
                  <a:t>The phase velocity and group velocity have the following relation:</a:t>
                </a: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smtClean="0">
                              <a:latin typeface="Cambria Math" panose="02040503050406030204" pitchFamily="18" charset="0"/>
                              <a:ea typeface="Cambria Math" panose="02040503050406030204" pitchFamily="18" charset="0"/>
                            </a:rPr>
                            <m:t>ω</m:t>
                          </m:r>
                        </m:num>
                        <m:den>
                          <m:r>
                            <m:rPr>
                              <m:sty m:val="p"/>
                            </m:rPr>
                            <a:rPr lang="en-US" i="0" smtClean="0">
                              <a:latin typeface="Cambria Math" panose="02040503050406030204" pitchFamily="18" charset="0"/>
                              <a:ea typeface="Cambria Math" panose="02040503050406030204" pitchFamily="18" charset="0"/>
                            </a:rPr>
                            <m:t>β</m:t>
                          </m:r>
                        </m:den>
                      </m:f>
                      <m:r>
                        <a:rPr lang="en-US" b="0" i="0" smtClean="0">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rPr>
                          </m:ctrlPr>
                        </m:sSubPr>
                        <m:e>
                          <m:r>
                            <m:rPr>
                              <m:sty m:val="p"/>
                            </m:rPr>
                            <a:rPr lang="en-US" i="0">
                              <a:latin typeface="Cambria Math" panose="02040503050406030204" pitchFamily="18" charset="0"/>
                            </a:rPr>
                            <m:t>v</m:t>
                          </m:r>
                        </m:e>
                        <m:sub>
                          <m:r>
                            <m:rPr>
                              <m:sty m:val="p"/>
                            </m:rPr>
                            <a:rPr lang="en-US" b="0" i="0" smtClean="0">
                              <a:latin typeface="Cambria Math" panose="02040503050406030204" pitchFamily="18" charset="0"/>
                            </a:rPr>
                            <m:t>g</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b="0" i="0" smtClean="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ω</m:t>
                          </m:r>
                        </m:num>
                        <m:den>
                          <m:r>
                            <m:rPr>
                              <m:sty m:val="p"/>
                            </m:rPr>
                            <a:rPr lang="en-US" i="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β</m:t>
                          </m:r>
                        </m:den>
                      </m:f>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Super-luminal phase velocity is exhibited near 100 </a:t>
                </a:r>
                <a:r>
                  <a:rPr lang="en-US" dirty="0" err="1"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 The group velocity is </a:t>
                </a:r>
                <a14:m>
                  <m:oMath xmlns:m="http://schemas.openxmlformats.org/officeDocument/2006/math">
                    <m:sSup>
                      <m:sSupPr>
                        <m:ctrlPr>
                          <a:rPr lang="en-US" i="1" smtClean="0">
                            <a:latin typeface="Cambria Math" panose="02040503050406030204" pitchFamily="18" charset="0"/>
                          </a:rPr>
                        </m:ctrlPr>
                      </m:sSupPr>
                      <m:e>
                        <m:r>
                          <a:rPr lang="en-US" b="0" i="0" smtClean="0">
                            <a:latin typeface="Cambria Math" panose="02040503050406030204" pitchFamily="18" charset="0"/>
                          </a:rPr>
                          <m:t>10</m:t>
                        </m:r>
                      </m:e>
                      <m:sup>
                        <m:r>
                          <a:rPr lang="en-US" b="0" i="0" smtClean="0">
                            <a:latin typeface="Cambria Math" panose="02040503050406030204" pitchFamily="18" charset="0"/>
                          </a:rPr>
                          <m:t>8</m:t>
                        </m:r>
                      </m:sup>
                    </m:sSup>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s</m:t>
                    </m:r>
                  </m:oMath>
                </a14:m>
                <a:r>
                  <a:rPr lang="en-US" dirty="0" smtClean="0">
                    <a:latin typeface="Times New Roman" panose="02020603050405020304" pitchFamily="18" charset="0"/>
                    <a:cs typeface="Times New Roman" panose="02020603050405020304" pitchFamily="18" charset="0"/>
                  </a:rPr>
                  <a:t> below 100MHz but it decreases after 100MHz.</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4739640" cy="4351338"/>
              </a:xfrm>
              <a:blipFill>
                <a:blip r:embed="rId2"/>
                <a:stretch>
                  <a:fillRect l="-2317" t="-2521" r="-308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p:pic>
        <p:nvPicPr>
          <p:cNvPr id="6" name="Picture 5"/>
          <p:cNvPicPr>
            <a:picLocks noChangeAspect="1"/>
          </p:cNvPicPr>
          <p:nvPr/>
        </p:nvPicPr>
        <p:blipFill>
          <a:blip r:embed="rId3"/>
          <a:stretch>
            <a:fillRect/>
          </a:stretch>
        </p:blipFill>
        <p:spPr>
          <a:xfrm>
            <a:off x="5798441" y="2407514"/>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733412"/>
              </a:xfrm>
              <a:prstGeom prst="rect">
                <a:avLst/>
              </a:prstGeom>
            </p:spPr>
            <p:txBody>
              <a:bodyPr wrap="square">
                <a:spAutoFit/>
              </a:bodyPr>
              <a:lstStyle/>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wave impedance is given by</a:t>
                </a:r>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a:rPr>
                              <m:t>𝐸</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smtClean="0">
                                <a:latin typeface="Cambria Math" panose="02040503050406030204" pitchFamily="18" charset="0"/>
                              </a:rPr>
                            </m:ctrlPr>
                          </m:sSubPr>
                          <m:e>
                            <m:r>
                              <a:rPr lang="en-US" sz="2800" b="0" i="1" smtClean="0">
                                <a:latin typeface="Cambria Math"/>
                              </a:rPr>
                              <m:t>𝐻</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den>
                    </m:f>
                    <m:r>
                      <a:rPr lang="en-US" sz="2800" b="0" i="1" smtClean="0">
                        <a:latin typeface="Cambria Math"/>
                      </a:rPr>
                      <m:t>=</m:t>
                    </m:r>
                    <m:f>
                      <m:fPr>
                        <m:ctrlPr>
                          <a:rPr lang="en-US" sz="2800" i="1" smtClean="0">
                            <a:latin typeface="Cambria Math" panose="02040503050406030204" pitchFamily="18" charset="0"/>
                          </a:rPr>
                        </m:ctrlPr>
                      </m:fPr>
                      <m:num>
                        <m:sSub>
                          <m:sSubPr>
                            <m:ctrlPr>
                              <a:rPr lang="en-US" sz="2800" i="1">
                                <a:latin typeface="Cambria Math" panose="02040503050406030204" pitchFamily="18" charset="0"/>
                              </a:rPr>
                            </m:ctrlPr>
                          </m:sSubPr>
                          <m:e>
                            <m:r>
                              <m:rPr>
                                <m:sty m:val="p"/>
                              </m:rPr>
                              <a:rPr lang="en-US" sz="2800">
                                <a:latin typeface="Cambria Math" panose="02040503050406030204" pitchFamily="18" charset="0"/>
                              </a:rPr>
                              <m:t>V</m:t>
                            </m:r>
                          </m:e>
                          <m:sub>
                            <m:r>
                              <m:rPr>
                                <m:sty m:val="p"/>
                              </m:rPr>
                              <a:rPr lang="en-US" sz="2800">
                                <a:latin typeface="Cambria Math" panose="02040503050406030204" pitchFamily="18" charset="0"/>
                              </a:rPr>
                              <m:t>m</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I</m:t>
                            </m:r>
                          </m:e>
                          <m:sub>
                            <m:r>
                              <m:rPr>
                                <m:sty m:val="p"/>
                              </m:rPr>
                              <a:rPr lang="en-US" sz="2800">
                                <a:latin typeface="Cambria Math" panose="02040503050406030204" pitchFamily="18" charset="0"/>
                              </a:rPr>
                              <m:t>m</m:t>
                            </m:r>
                            <m:r>
                              <a:rPr lang="en-US" sz="2800">
                                <a:latin typeface="Cambria Math" panose="02040503050406030204" pitchFamily="18" charset="0"/>
                              </a:rPr>
                              <m:t>,</m:t>
                            </m:r>
                            <m:r>
                              <m:rPr>
                                <m:sty m:val="p"/>
                              </m:rPr>
                              <a:rPr lang="en-US" sz="2800">
                                <a:latin typeface="Cambria Math" panose="02040503050406030204" pitchFamily="18" charset="0"/>
                              </a:rPr>
                              <m:t>disp</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den>
                    </m:f>
                  </m:oMath>
                </a14:m>
                <a:endParaRPr lang="en-US" sz="2800" i="1" dirty="0" smtClean="0">
                  <a:latin typeface="Cambria Math" panose="02040503050406030204" pitchFamily="18" charset="0"/>
                </a:endParaRPr>
              </a:p>
              <a:p>
                <a:pPr algn="ctr"/>
                <a:endParaRPr lang="en-US" sz="2800" dirty="0" smtClean="0"/>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b="0" i="0" smtClean="0">
                        <a:latin typeface="Cambria Math" panose="02040503050406030204" pitchFamily="18" charset="0"/>
                      </a:rPr>
                      <m:t>=</m:t>
                    </m:r>
                    <m:rad>
                      <m:radPr>
                        <m:degHide m:val="on"/>
                        <m:ctrlPr>
                          <a:rPr lang="en-US" sz="2800" i="1" smtClean="0">
                            <a:latin typeface="Cambria Math" panose="02040503050406030204" pitchFamily="18" charset="0"/>
                          </a:rPr>
                        </m:ctrlPr>
                      </m:radPr>
                      <m:deg/>
                      <m:e>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𝑍</m:t>
                                </m:r>
                              </m:e>
                              <m:sub>
                                <m:r>
                                  <a:rPr lang="en-US" sz="2800" b="0" i="1" smtClean="0">
                                    <a:latin typeface="Cambria Math" panose="02040503050406030204" pitchFamily="18" charset="0"/>
                                  </a:rPr>
                                  <m:t>𝑇</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𝐿</m:t>
                                </m:r>
                              </m:sub>
                            </m:sSub>
                          </m:den>
                        </m:f>
                      </m:e>
                    </m:rad>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m:rPr>
                                <m:sty m:val="p"/>
                              </m:rPr>
                              <a:rPr lang="en-US" sz="2800">
                                <a:latin typeface="Cambria Math" panose="02040503050406030204" pitchFamily="18" charset="0"/>
                              </a:rPr>
                              <m:t>jωμ</m:t>
                            </m:r>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σ</m:t>
                                </m:r>
                              </m:e>
                              <m:sub>
                                <m:r>
                                  <m:rPr>
                                    <m:sty m:val="p"/>
                                  </m:rPr>
                                  <a:rPr lang="en-US" sz="2800">
                                    <a:latin typeface="Cambria Math" panose="02040503050406030204" pitchFamily="18" charset="0"/>
                                  </a:rPr>
                                  <m:t>e</m:t>
                                </m:r>
                              </m:sub>
                            </m:sSub>
                            <m:r>
                              <a:rPr lang="en-US" sz="2800">
                                <a:latin typeface="Cambria Math" panose="02040503050406030204" pitchFamily="18" charset="0"/>
                              </a:rPr>
                              <m:t>+</m:t>
                            </m:r>
                            <m:r>
                              <m:rPr>
                                <m:sty m:val="p"/>
                              </m:rPr>
                              <a:rPr lang="en-US" sz="2800">
                                <a:latin typeface="Cambria Math" panose="02040503050406030204" pitchFamily="18" charset="0"/>
                              </a:rPr>
                              <m:t>jωε</m:t>
                            </m:r>
                          </m:den>
                        </m:f>
                      </m:e>
                    </m:rad>
                  </m:oMath>
                </a14:m>
                <a:endParaRPr lang="en-US" sz="2800" dirty="0" smtClean="0"/>
              </a:p>
              <a:p>
                <a:pPr algn="ctr"/>
                <a:endParaRPr lang="en-US" sz="2800" dirty="0"/>
              </a:p>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impedance drops progressively as the permeability decreases.</a:t>
                </a:r>
                <a:endParaRPr 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733412"/>
              </a:xfrm>
              <a:prstGeom prst="rect">
                <a:avLst/>
              </a:prstGeom>
              <a:blipFill>
                <a:blip r:embed="rId2"/>
                <a:stretch>
                  <a:fillRect l="-2059" t="-1287" r="-1030" b="-257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253053" y="2233279"/>
            <a:ext cx="5100747" cy="3828469"/>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961383"/>
            <a:ext cx="5100747" cy="3828469"/>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80</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690688"/>
            <a:ext cx="5100747" cy="3828469"/>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Ferromagnetic Resonance in Saturated Gyromagnetic material</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Ferromagnetic </a:t>
            </a:r>
            <a:r>
              <a:rPr lang="en-US" dirty="0" smtClean="0">
                <a:latin typeface="Times New Roman" panose="02020603050405020304" pitchFamily="18" charset="0"/>
                <a:cs typeface="Times New Roman" panose="02020603050405020304" pitchFamily="18" charset="0"/>
              </a:rPr>
              <a:t>resonance is </a:t>
            </a:r>
            <a:r>
              <a:rPr lang="en-US" dirty="0">
                <a:latin typeface="Times New Roman" panose="02020603050405020304" pitchFamily="18" charset="0"/>
                <a:cs typeface="Times New Roman" panose="02020603050405020304" pitchFamily="18" charset="0"/>
              </a:rPr>
              <a:t>coupling between an electromagnetic wave and the magnetization of a medium through which it passes. This coupling induces a significant loss of power of the wave. The power is absorbed by the </a:t>
            </a:r>
            <a:r>
              <a:rPr lang="en-US" dirty="0" err="1">
                <a:latin typeface="Times New Roman" panose="02020603050405020304" pitchFamily="18" charset="0"/>
                <a:cs typeface="Times New Roman" panose="02020603050405020304" pitchFamily="18" charset="0"/>
              </a:rPr>
              <a:t>precessing</a:t>
            </a:r>
            <a:r>
              <a:rPr lang="en-US" dirty="0">
                <a:latin typeface="Times New Roman" panose="02020603050405020304" pitchFamily="18" charset="0"/>
                <a:cs typeface="Times New Roman" panose="02020603050405020304" pitchFamily="18" charset="0"/>
              </a:rPr>
              <a:t> magnetization </a:t>
            </a:r>
            <a:r>
              <a:rPr lang="en-US" dirty="0" smtClean="0">
                <a:latin typeface="Times New Roman" panose="02020603050405020304" pitchFamily="18" charset="0"/>
                <a:cs typeface="Times New Roman" panose="02020603050405020304" pitchFamily="18" charset="0"/>
              </a:rPr>
              <a:t>of </a:t>
            </a:r>
            <a:r>
              <a:rPr lang="en-US" dirty="0">
                <a:latin typeface="Times New Roman" panose="02020603050405020304" pitchFamily="18" charset="0"/>
                <a:cs typeface="Times New Roman" panose="02020603050405020304" pitchFamily="18" charset="0"/>
              </a:rPr>
              <a:t>the material and lost as heat</a:t>
            </a:r>
            <a:r>
              <a:rPr lang="en-US">
                <a:latin typeface="Times New Roman" panose="02020603050405020304" pitchFamily="18" charset="0"/>
                <a:cs typeface="Times New Roman" panose="02020603050405020304" pitchFamily="18" charset="0"/>
              </a:rPr>
              <a:t>. </a:t>
            </a:r>
            <a:endParaRPr lang="en-US" smtClean="0">
              <a:latin typeface="Times New Roman" panose="02020603050405020304" pitchFamily="18" charset="0"/>
              <a:cs typeface="Times New Roman" panose="02020603050405020304" pitchFamily="18" charset="0"/>
            </a:endParaRPr>
          </a:p>
          <a:p>
            <a:r>
              <a:rPr lang="en-US"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this coupling to occur, the frequency of the incident wave must be equal to the precession frequency of the magnetization (Larmor frequency) and the polarization of the wave must match the orientation of the magnetization.</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FMR spectroscopic technique is </a:t>
            </a: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standard tool for probing spin waves and spin dynamics. </a:t>
            </a:r>
            <a:r>
              <a:rPr lang="en-US" dirty="0" smtClean="0">
                <a:latin typeface="Times New Roman" panose="02020603050405020304" pitchFamily="18" charset="0"/>
                <a:cs typeface="Times New Roman" panose="02020603050405020304" pitchFamily="18" charset="0"/>
              </a:rPr>
              <a:t>FMR </a:t>
            </a:r>
            <a:r>
              <a:rPr lang="en-US" dirty="0">
                <a:latin typeface="Times New Roman" panose="02020603050405020304" pitchFamily="18" charset="0"/>
                <a:cs typeface="Times New Roman" panose="02020603050405020304" pitchFamily="18" charset="0"/>
              </a:rPr>
              <a:t>probes the sample magnetization resulting from the magnetic moments of dipolar-coupled but unpaired </a:t>
            </a:r>
            <a:r>
              <a:rPr lang="en-US" dirty="0" smtClean="0">
                <a:latin typeface="Times New Roman" panose="02020603050405020304" pitchFamily="18" charset="0"/>
                <a:cs typeface="Times New Roman" panose="02020603050405020304" pitchFamily="18" charset="0"/>
              </a:rPr>
              <a:t>electrons.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FMR resonance is also the basis of various high-frequency electronic devices, such as resonance isolators or circulators.</a:t>
            </a:r>
          </a:p>
          <a:p>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81</a:t>
            </a:fld>
            <a:endParaRPr lang="en-US"/>
          </a:p>
        </p:txBody>
      </p:sp>
    </p:spTree>
    <p:extLst>
      <p:ext uri="{BB962C8B-B14F-4D97-AF65-F5344CB8AC3E}">
        <p14:creationId xmlns:p14="http://schemas.microsoft.com/office/powerpoint/2010/main" val="35452336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10978"/>
          </a:xfrm>
        </p:spPr>
        <p:txBody>
          <a:bodyPr>
            <a:normAutofit fontScale="90000"/>
          </a:bodyPr>
          <a:lstStyle/>
          <a:p>
            <a:r>
              <a:rPr lang="en-US" dirty="0" smtClean="0">
                <a:latin typeface="Times New Roman" panose="02020603050405020304" pitchFamily="18" charset="0"/>
                <a:cs typeface="Times New Roman" panose="02020603050405020304" pitchFamily="18" charset="0"/>
              </a:rPr>
              <a:t>3.3. Gyromagnetic </a:t>
            </a:r>
            <a:r>
              <a:rPr lang="en-US" dirty="0" smtClean="0">
                <a:latin typeface="Times New Roman" panose="02020603050405020304" pitchFamily="18" charset="0"/>
                <a:cs typeface="Times New Roman" panose="02020603050405020304" pitchFamily="18" charset="0"/>
              </a:rPr>
              <a:t>Precession due to Sinusoidal Magnetic Current Source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82</a:t>
            </a:fld>
            <a:endParaRPr lang="en-US"/>
          </a:p>
        </p:txBody>
      </p:sp>
      <p:pic>
        <p:nvPicPr>
          <p:cNvPr id="3" name="Picture 2"/>
          <p:cNvPicPr>
            <a:picLocks noChangeAspect="1"/>
          </p:cNvPicPr>
          <p:nvPr/>
        </p:nvPicPr>
        <p:blipFill>
          <a:blip r:embed="rId2"/>
          <a:stretch>
            <a:fillRect/>
          </a:stretch>
        </p:blipFill>
        <p:spPr>
          <a:xfrm>
            <a:off x="1528954" y="1888326"/>
            <a:ext cx="8283429" cy="4232892"/>
          </a:xfrm>
          <a:prstGeom prst="rect">
            <a:avLst/>
          </a:prstGeom>
          <a:ln>
            <a:solidFill>
              <a:schemeClr val="tx1"/>
            </a:solidFill>
          </a:ln>
        </p:spPr>
      </p:pic>
    </p:spTree>
    <p:extLst>
      <p:ext uri="{BB962C8B-B14F-4D97-AF65-F5344CB8AC3E}">
        <p14:creationId xmlns:p14="http://schemas.microsoft.com/office/powerpoint/2010/main" val="395425194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Gyromagnetic Precession in Saturated Magnetic Transmission Line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83</a:t>
            </a:fld>
            <a:endParaRPr lang="en-US"/>
          </a:p>
        </p:txBody>
      </p:sp>
      <p:pic>
        <p:nvPicPr>
          <p:cNvPr id="8" name="Content Placeholder 7"/>
          <p:cNvPicPr>
            <a:picLocks noGrp="1" noChangeAspect="1"/>
          </p:cNvPicPr>
          <p:nvPr>
            <p:ph idx="1"/>
          </p:nvPr>
        </p:nvPicPr>
        <p:blipFill>
          <a:blip r:embed="rId2"/>
          <a:stretch>
            <a:fillRect/>
          </a:stretch>
        </p:blipFill>
        <p:spPr>
          <a:xfrm>
            <a:off x="1204493" y="1690688"/>
            <a:ext cx="8897635" cy="4665662"/>
          </a:xfrm>
          <a:prstGeom prst="rect">
            <a:avLst/>
          </a:prstGeom>
          <a:ln>
            <a:solidFill>
              <a:schemeClr val="tx1"/>
            </a:solidFill>
          </a:ln>
        </p:spPr>
      </p:pic>
    </p:spTree>
    <p:extLst>
      <p:ext uri="{BB962C8B-B14F-4D97-AF65-F5344CB8AC3E}">
        <p14:creationId xmlns:p14="http://schemas.microsoft.com/office/powerpoint/2010/main" val="42085059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Gyromagnetic Precession in Saturated Magnetic Transmission Line</a:t>
            </a:r>
            <a:endParaRPr lang="en-US" dirty="0"/>
          </a:p>
        </p:txBody>
      </p:sp>
      <p:pic>
        <p:nvPicPr>
          <p:cNvPr id="6" name="Content Placeholder 5"/>
          <p:cNvPicPr>
            <a:picLocks noGrp="1" noChangeAspect="1"/>
          </p:cNvPicPr>
          <p:nvPr>
            <p:ph idx="1"/>
          </p:nvPr>
        </p:nvPicPr>
        <p:blipFill>
          <a:blip r:embed="rId2"/>
          <a:stretch>
            <a:fillRect/>
          </a:stretch>
        </p:blipFill>
        <p:spPr>
          <a:xfrm>
            <a:off x="1366312" y="1690688"/>
            <a:ext cx="9108165" cy="4665662"/>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84</a:t>
            </a:fld>
            <a:endParaRPr lang="en-US"/>
          </a:p>
        </p:txBody>
      </p:sp>
    </p:spTree>
    <p:extLst>
      <p:ext uri="{BB962C8B-B14F-4D97-AF65-F5344CB8AC3E}">
        <p14:creationId xmlns:p14="http://schemas.microsoft.com/office/powerpoint/2010/main" val="8693134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86</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88</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30871DF-7DB9-4B73-ACE3-7A330D7B6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6276</TotalTime>
  <Words>4590</Words>
  <Application>Microsoft Office PowerPoint</Application>
  <PresentationFormat>Widescreen</PresentationFormat>
  <Paragraphs>749</Paragraphs>
  <Slides>91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91</vt:i4>
      </vt:variant>
    </vt:vector>
  </HeadingPairs>
  <TitlesOfParts>
    <vt:vector size="97" baseType="lpstr">
      <vt:lpstr>Arial</vt:lpstr>
      <vt:lpstr>Calibri</vt:lpstr>
      <vt:lpstr>Calibri Light</vt:lpstr>
      <vt:lpstr>Cambria Math</vt:lpstr>
      <vt:lpstr>Times New Roman</vt:lpstr>
      <vt:lpstr>Office Theme</vt:lpstr>
      <vt:lpstr>Modeling and Simulation of Magnetic Transmission Lines</vt:lpstr>
      <vt:lpstr>Research Objectives</vt:lpstr>
      <vt:lpstr>Presentation Outline</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3.3. Per unit Length Transverse Inductance of Magnetic Transmission Line</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Dispersion of Permeability</vt:lpstr>
      <vt:lpstr>3.2. MEEP: Magnetic Energy Minimization Problem </vt:lpstr>
      <vt:lpstr>3.2. MEEP: Gyromagnetism</vt:lpstr>
      <vt:lpstr>3.2. MEEP: Gyromagnetism</vt:lpstr>
      <vt:lpstr>3.2. MEEP: Transmittance Spectra</vt:lpstr>
      <vt:lpstr>3.3. MEEP Simulation of Dispersive, Gyromagnetic Ferromagnetic Transmission Line </vt:lpstr>
      <vt:lpstr>3.3. MEEP Simulation for Magnetic Transmission Line</vt:lpstr>
      <vt:lpstr>3.3. Magnetic Transmission Line Model for Pulse Transformer</vt:lpstr>
      <vt:lpstr>3.3. Pulse Transformer Simulation in MEEP</vt:lpstr>
      <vt:lpstr>3.3. Geometry of Pulse Transformer</vt:lpstr>
      <vt:lpstr>3.3. Material Properties of MnZn Ferrite</vt:lpstr>
      <vt:lpstr>3.3. Soft Electric Gaussian Current Pulse</vt:lpstr>
      <vt:lpstr>3.3. Color map for Longitudinal Fields</vt:lpstr>
      <vt:lpstr>3.3. Color map for Transverse Fields</vt:lpstr>
      <vt:lpstr>3.3. Field Map for Magnetic Transmission Line</vt:lpstr>
      <vt:lpstr>3.3. Evolution of Magnetic Voltage and Current</vt:lpstr>
      <vt:lpstr>3.3. Evolution of Poynting Flux Density</vt:lpstr>
      <vt:lpstr>3.3. Propagation Constant of Magnetic Transmission Line</vt:lpstr>
      <vt:lpstr>3.3. Phase Velocity of Magnetic Transmission Line</vt:lpstr>
      <vt:lpstr>3.3. Intrinsic Wave Impedance of Magnetic Transmission Line</vt:lpstr>
      <vt:lpstr>3.3. Longitudinal Admittance of Magnetic Transmission Line</vt:lpstr>
      <vt:lpstr>3.3. Transverse Impedance of Magnetic Transmission Line</vt:lpstr>
      <vt:lpstr>3.3. Ferromagnetic Resonance in Saturated Gyromagnetic material</vt:lpstr>
      <vt:lpstr>3.3. Gyromagnetic Precession due to Sinusoidal Magnetic Current Source</vt:lpstr>
      <vt:lpstr>3.3. Gyromagnetic Precession in Saturated Magnetic Transmission Line</vt:lpstr>
      <vt:lpstr>3.3. Gyromagnetic Precession in Saturated Magnetic Transmission Line</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1615</cp:revision>
  <dcterms:created xsi:type="dcterms:W3CDTF">2019-10-08T20:14:06Z</dcterms:created>
  <dcterms:modified xsi:type="dcterms:W3CDTF">2020-12-04T19:11:53Z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